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2" r:id="rId2"/>
    <p:sldMasterId id="2147483690" r:id="rId3"/>
  </p:sldMasterIdLst>
  <p:sldIdLst>
    <p:sldId id="256" r:id="rId4"/>
    <p:sldId id="258" r:id="rId5"/>
    <p:sldId id="266" r:id="rId6"/>
    <p:sldId id="260" r:id="rId7"/>
    <p:sldId id="265" r:id="rId8"/>
    <p:sldId id="264" r:id="rId9"/>
    <p:sldId id="257" r:id="rId10"/>
    <p:sldId id="267" r:id="rId11"/>
    <p:sldId id="268" r:id="rId12"/>
    <p:sldId id="261" r:id="rId13"/>
    <p:sldId id="262" r:id="rId14"/>
    <p:sldId id="259" r:id="rId15"/>
    <p:sldId id="270" r:id="rId16"/>
    <p:sldId id="269" r:id="rId17"/>
    <p:sldId id="26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5" d="100"/>
          <a:sy n="75" d="100"/>
        </p:scale>
        <p:origin x="28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C3CEE-2826-4484-8657-274E8E0BBC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BC0EC6-7722-4A7C-9089-E1D4AA720B0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173E58E-10EE-4DF3-AD94-801D9554FD29}" type="parTrans" cxnId="{E09C4491-A676-482C-B190-0D432A14A9B3}">
      <dgm:prSet/>
      <dgm:spPr/>
      <dgm:t>
        <a:bodyPr/>
        <a:lstStyle/>
        <a:p>
          <a:endParaRPr lang="en-US"/>
        </a:p>
      </dgm:t>
    </dgm:pt>
    <dgm:pt modelId="{03F70157-D64E-4514-9DF2-E44C8F3B8E12}" type="sibTrans" cxnId="{E09C4491-A676-482C-B190-0D432A14A9B3}">
      <dgm:prSet/>
      <dgm:spPr/>
      <dgm:t>
        <a:bodyPr/>
        <a:lstStyle/>
        <a:p>
          <a:endParaRPr lang="en-US"/>
        </a:p>
      </dgm:t>
    </dgm:pt>
    <dgm:pt modelId="{8543DC04-A5E0-429A-82E3-411107E21C9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DF1B7D-DA64-4A34-A5B3-E2AC859DBEC0}" type="parTrans" cxnId="{6D3A688B-936C-4983-A34E-4E2FC9B7378C}">
      <dgm:prSet/>
      <dgm:spPr/>
      <dgm:t>
        <a:bodyPr/>
        <a:lstStyle/>
        <a:p>
          <a:endParaRPr lang="en-US"/>
        </a:p>
      </dgm:t>
    </dgm:pt>
    <dgm:pt modelId="{1AB76D07-D56C-414F-AB97-001340437976}" type="sibTrans" cxnId="{6D3A688B-936C-4983-A34E-4E2FC9B7378C}">
      <dgm:prSet/>
      <dgm:spPr/>
      <dgm:t>
        <a:bodyPr/>
        <a:lstStyle/>
        <a:p>
          <a:endParaRPr lang="en-US"/>
        </a:p>
      </dgm:t>
    </dgm:pt>
    <dgm:pt modelId="{4F417340-BA27-4365-8BFE-B93E6FE7310A}" type="pres">
      <dgm:prSet presAssocID="{482C3CEE-2826-4484-8657-274E8E0BBCCA}" presName="compositeShape" presStyleCnt="0">
        <dgm:presLayoutVars>
          <dgm:chMax val="7"/>
          <dgm:dir/>
          <dgm:resizeHandles val="exact"/>
        </dgm:presLayoutVars>
      </dgm:prSet>
      <dgm:spPr/>
    </dgm:pt>
    <dgm:pt modelId="{1D56BA94-9013-4F5A-A6EB-2151293E07A3}" type="pres">
      <dgm:prSet presAssocID="{2ABC0EC6-7722-4A7C-9089-E1D4AA720B09}" presName="circ1" presStyleLbl="vennNode1" presStyleIdx="0" presStyleCnt="2"/>
      <dgm:spPr/>
      <dgm:t>
        <a:bodyPr/>
        <a:lstStyle/>
        <a:p>
          <a:endParaRPr lang="en-US"/>
        </a:p>
      </dgm:t>
    </dgm:pt>
    <dgm:pt modelId="{39EBD6E1-AA52-4222-93F8-75B447D5194D}" type="pres">
      <dgm:prSet presAssocID="{2ABC0EC6-7722-4A7C-9089-E1D4AA720B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D6416-A270-480D-B39E-C6AB07503CD9}" type="pres">
      <dgm:prSet presAssocID="{8543DC04-A5E0-429A-82E3-411107E21C99}" presName="circ2" presStyleLbl="vennNode1" presStyleIdx="1" presStyleCnt="2"/>
      <dgm:spPr/>
      <dgm:t>
        <a:bodyPr/>
        <a:lstStyle/>
        <a:p>
          <a:endParaRPr lang="en-US"/>
        </a:p>
      </dgm:t>
    </dgm:pt>
    <dgm:pt modelId="{B891289D-84B1-4BB9-A6B6-7A83E99B12B4}" type="pres">
      <dgm:prSet presAssocID="{8543DC04-A5E0-429A-82E3-411107E21C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3A688B-936C-4983-A34E-4E2FC9B7378C}" srcId="{482C3CEE-2826-4484-8657-274E8E0BBCCA}" destId="{8543DC04-A5E0-429A-82E3-411107E21C99}" srcOrd="1" destOrd="0" parTransId="{78DF1B7D-DA64-4A34-A5B3-E2AC859DBEC0}" sibTransId="{1AB76D07-D56C-414F-AB97-001340437976}"/>
    <dgm:cxn modelId="{E09C4491-A676-482C-B190-0D432A14A9B3}" srcId="{482C3CEE-2826-4484-8657-274E8E0BBCCA}" destId="{2ABC0EC6-7722-4A7C-9089-E1D4AA720B09}" srcOrd="0" destOrd="0" parTransId="{B173E58E-10EE-4DF3-AD94-801D9554FD29}" sibTransId="{03F70157-D64E-4514-9DF2-E44C8F3B8E12}"/>
    <dgm:cxn modelId="{C24002C5-59A8-43D0-9802-9F9C0987951F}" type="presOf" srcId="{482C3CEE-2826-4484-8657-274E8E0BBCCA}" destId="{4F417340-BA27-4365-8BFE-B93E6FE7310A}" srcOrd="0" destOrd="0" presId="urn:microsoft.com/office/officeart/2005/8/layout/venn1"/>
    <dgm:cxn modelId="{E22671A1-F6B6-4F52-A06E-0FEBE9A30F7C}" type="presOf" srcId="{2ABC0EC6-7722-4A7C-9089-E1D4AA720B09}" destId="{39EBD6E1-AA52-4222-93F8-75B447D5194D}" srcOrd="1" destOrd="0" presId="urn:microsoft.com/office/officeart/2005/8/layout/venn1"/>
    <dgm:cxn modelId="{EC024C27-3B13-4BAA-BAA0-974A572BA13C}" type="presOf" srcId="{8543DC04-A5E0-429A-82E3-411107E21C99}" destId="{B891289D-84B1-4BB9-A6B6-7A83E99B12B4}" srcOrd="1" destOrd="0" presId="urn:microsoft.com/office/officeart/2005/8/layout/venn1"/>
    <dgm:cxn modelId="{ABBFC67F-6731-4FEC-8D22-4FD94A9222E2}" type="presOf" srcId="{8543DC04-A5E0-429A-82E3-411107E21C99}" destId="{EF6D6416-A270-480D-B39E-C6AB07503CD9}" srcOrd="0" destOrd="0" presId="urn:microsoft.com/office/officeart/2005/8/layout/venn1"/>
    <dgm:cxn modelId="{CF36EF35-EB04-4282-88F0-96B164DA4058}" type="presOf" srcId="{2ABC0EC6-7722-4A7C-9089-E1D4AA720B09}" destId="{1D56BA94-9013-4F5A-A6EB-2151293E07A3}" srcOrd="0" destOrd="0" presId="urn:microsoft.com/office/officeart/2005/8/layout/venn1"/>
    <dgm:cxn modelId="{7E31EF55-A866-4A2F-89A8-F27FD08225E6}" type="presParOf" srcId="{4F417340-BA27-4365-8BFE-B93E6FE7310A}" destId="{1D56BA94-9013-4F5A-A6EB-2151293E07A3}" srcOrd="0" destOrd="0" presId="urn:microsoft.com/office/officeart/2005/8/layout/venn1"/>
    <dgm:cxn modelId="{3D5A20D2-DEA0-43E3-8D36-1708BDD8FBAC}" type="presParOf" srcId="{4F417340-BA27-4365-8BFE-B93E6FE7310A}" destId="{39EBD6E1-AA52-4222-93F8-75B447D5194D}" srcOrd="1" destOrd="0" presId="urn:microsoft.com/office/officeart/2005/8/layout/venn1"/>
    <dgm:cxn modelId="{4230125C-BAAA-479E-BDF6-193F27887C9F}" type="presParOf" srcId="{4F417340-BA27-4365-8BFE-B93E6FE7310A}" destId="{EF6D6416-A270-480D-B39E-C6AB07503CD9}" srcOrd="2" destOrd="0" presId="urn:microsoft.com/office/officeart/2005/8/layout/venn1"/>
    <dgm:cxn modelId="{5CAC4B18-9534-471B-A440-E308E4F8B371}" type="presParOf" srcId="{4F417340-BA27-4365-8BFE-B93E6FE7310A}" destId="{B891289D-84B1-4BB9-A6B6-7A83E99B12B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9261F-7673-4BDD-8B14-B10188AF04F2}" type="doc">
      <dgm:prSet loTypeId="urn:microsoft.com/office/officeart/2005/8/layout/venn1" loCatId="relationship" qsTypeId="urn:microsoft.com/office/officeart/2005/8/quickstyle/3d7" qsCatId="3D" csTypeId="urn:microsoft.com/office/officeart/2005/8/colors/accent1_2" csCatId="accent1" phldr="1"/>
      <dgm:spPr/>
    </dgm:pt>
    <dgm:pt modelId="{C789F0A5-AB90-4E0D-BF47-C15FADB6358E}">
      <dgm:prSet phldrT="[Text]"/>
      <dgm:spPr/>
      <dgm:t>
        <a:bodyPr/>
        <a:lstStyle/>
        <a:p>
          <a:r>
            <a:rPr lang="en-US" u="sng" dirty="0" smtClean="0"/>
            <a:t>Dominate</a:t>
          </a:r>
        </a:p>
        <a:p>
          <a:r>
            <a:rPr lang="en-US" dirty="0" smtClean="0"/>
            <a:t>Overtakes the weaker gene</a:t>
          </a:r>
        </a:p>
        <a:p>
          <a:r>
            <a:rPr lang="en-US" dirty="0" smtClean="0"/>
            <a:t>Identified with a Capital Letter</a:t>
          </a:r>
        </a:p>
        <a:p>
          <a:endParaRPr lang="en-US" dirty="0" smtClean="0"/>
        </a:p>
        <a:p>
          <a:endParaRPr lang="en-US" dirty="0"/>
        </a:p>
      </dgm:t>
    </dgm:pt>
    <dgm:pt modelId="{E0ADEA3B-1FCA-4C8F-8483-B6C143274EC7}" type="parTrans" cxnId="{23F3FC18-12DE-4569-A91D-495595EC645D}">
      <dgm:prSet/>
      <dgm:spPr/>
      <dgm:t>
        <a:bodyPr/>
        <a:lstStyle/>
        <a:p>
          <a:endParaRPr lang="en-US"/>
        </a:p>
      </dgm:t>
    </dgm:pt>
    <dgm:pt modelId="{BE40D646-B0FD-48BD-851A-01F17060F180}" type="sibTrans" cxnId="{23F3FC18-12DE-4569-A91D-495595EC645D}">
      <dgm:prSet/>
      <dgm:spPr/>
      <dgm:t>
        <a:bodyPr/>
        <a:lstStyle/>
        <a:p>
          <a:endParaRPr lang="en-US"/>
        </a:p>
      </dgm:t>
    </dgm:pt>
    <dgm:pt modelId="{76483039-EA7D-4899-BCC4-0F1CF88EA3FB}">
      <dgm:prSet phldrT="[Text]"/>
      <dgm:spPr/>
      <dgm:t>
        <a:bodyPr/>
        <a:lstStyle/>
        <a:p>
          <a:r>
            <a:rPr lang="en-US" u="sng" dirty="0" smtClean="0"/>
            <a:t>Recessive</a:t>
          </a:r>
        </a:p>
        <a:p>
          <a:r>
            <a:rPr lang="en-US" dirty="0" smtClean="0"/>
            <a:t>Covered by the stronger gene</a:t>
          </a:r>
        </a:p>
        <a:p>
          <a:r>
            <a:rPr lang="en-US" dirty="0" smtClean="0"/>
            <a:t>Represented by a lowercase letter</a:t>
          </a:r>
        </a:p>
        <a:p>
          <a:endParaRPr lang="en-US" dirty="0" smtClean="0"/>
        </a:p>
        <a:p>
          <a:endParaRPr lang="en-US" dirty="0"/>
        </a:p>
      </dgm:t>
    </dgm:pt>
    <dgm:pt modelId="{5B5876E9-F33A-439F-8336-44224850491D}" type="parTrans" cxnId="{C962A628-3244-40B4-A5AB-22B437896690}">
      <dgm:prSet/>
      <dgm:spPr/>
      <dgm:t>
        <a:bodyPr/>
        <a:lstStyle/>
        <a:p>
          <a:endParaRPr lang="en-US"/>
        </a:p>
      </dgm:t>
    </dgm:pt>
    <dgm:pt modelId="{BB07D226-B6A9-42B3-B12A-075A909F0473}" type="sibTrans" cxnId="{C962A628-3244-40B4-A5AB-22B437896690}">
      <dgm:prSet/>
      <dgm:spPr/>
      <dgm:t>
        <a:bodyPr/>
        <a:lstStyle/>
        <a:p>
          <a:endParaRPr lang="en-US"/>
        </a:p>
      </dgm:t>
    </dgm:pt>
    <dgm:pt modelId="{83CFC099-7FD1-4E5D-B7A9-142252BC9EC1}" type="pres">
      <dgm:prSet presAssocID="{3809261F-7673-4BDD-8B14-B10188AF04F2}" presName="compositeShape" presStyleCnt="0">
        <dgm:presLayoutVars>
          <dgm:chMax val="7"/>
          <dgm:dir/>
          <dgm:resizeHandles val="exact"/>
        </dgm:presLayoutVars>
      </dgm:prSet>
      <dgm:spPr/>
    </dgm:pt>
    <dgm:pt modelId="{60D9D2A5-2433-4204-8CA9-053E74A25F14}" type="pres">
      <dgm:prSet presAssocID="{C789F0A5-AB90-4E0D-BF47-C15FADB6358E}" presName="circ1" presStyleLbl="vennNode1" presStyleIdx="0" presStyleCnt="2"/>
      <dgm:spPr/>
      <dgm:t>
        <a:bodyPr/>
        <a:lstStyle/>
        <a:p>
          <a:endParaRPr lang="en-US"/>
        </a:p>
      </dgm:t>
    </dgm:pt>
    <dgm:pt modelId="{0D11E16E-D8CB-4220-A66E-7E2BB547B057}" type="pres">
      <dgm:prSet presAssocID="{C789F0A5-AB90-4E0D-BF47-C15FADB635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582D4-4A0A-41AA-B470-9B3788E765CF}" type="pres">
      <dgm:prSet presAssocID="{76483039-EA7D-4899-BCC4-0F1CF88EA3FB}" presName="circ2" presStyleLbl="vennNode1" presStyleIdx="1" presStyleCnt="2"/>
      <dgm:spPr/>
      <dgm:t>
        <a:bodyPr/>
        <a:lstStyle/>
        <a:p>
          <a:endParaRPr lang="en-US"/>
        </a:p>
      </dgm:t>
    </dgm:pt>
    <dgm:pt modelId="{B2052750-08DE-4BF6-A6A0-1A620B0F3282}" type="pres">
      <dgm:prSet presAssocID="{76483039-EA7D-4899-BCC4-0F1CF88EA3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B5F6F-D342-483B-8462-C968A11869A9}" type="presOf" srcId="{76483039-EA7D-4899-BCC4-0F1CF88EA3FB}" destId="{7D3582D4-4A0A-41AA-B470-9B3788E765CF}" srcOrd="0" destOrd="0" presId="urn:microsoft.com/office/officeart/2005/8/layout/venn1"/>
    <dgm:cxn modelId="{6A528A44-A0BF-46FC-BF48-47DFDD8EAB62}" type="presOf" srcId="{76483039-EA7D-4899-BCC4-0F1CF88EA3FB}" destId="{B2052750-08DE-4BF6-A6A0-1A620B0F3282}" srcOrd="1" destOrd="0" presId="urn:microsoft.com/office/officeart/2005/8/layout/venn1"/>
    <dgm:cxn modelId="{C962A628-3244-40B4-A5AB-22B437896690}" srcId="{3809261F-7673-4BDD-8B14-B10188AF04F2}" destId="{76483039-EA7D-4899-BCC4-0F1CF88EA3FB}" srcOrd="1" destOrd="0" parTransId="{5B5876E9-F33A-439F-8336-44224850491D}" sibTransId="{BB07D226-B6A9-42B3-B12A-075A909F0473}"/>
    <dgm:cxn modelId="{1A5CB56F-E1D8-4A1F-93BE-F9F36F2879A3}" type="presOf" srcId="{C789F0A5-AB90-4E0D-BF47-C15FADB6358E}" destId="{60D9D2A5-2433-4204-8CA9-053E74A25F14}" srcOrd="0" destOrd="0" presId="urn:microsoft.com/office/officeart/2005/8/layout/venn1"/>
    <dgm:cxn modelId="{FF6EC7D1-15C5-4AE5-87A9-0943875F34A8}" type="presOf" srcId="{C789F0A5-AB90-4E0D-BF47-C15FADB6358E}" destId="{0D11E16E-D8CB-4220-A66E-7E2BB547B057}" srcOrd="1" destOrd="0" presId="urn:microsoft.com/office/officeart/2005/8/layout/venn1"/>
    <dgm:cxn modelId="{23F3FC18-12DE-4569-A91D-495595EC645D}" srcId="{3809261F-7673-4BDD-8B14-B10188AF04F2}" destId="{C789F0A5-AB90-4E0D-BF47-C15FADB6358E}" srcOrd="0" destOrd="0" parTransId="{E0ADEA3B-1FCA-4C8F-8483-B6C143274EC7}" sibTransId="{BE40D646-B0FD-48BD-851A-01F17060F180}"/>
    <dgm:cxn modelId="{F0AF3E9B-00AE-4790-B073-2149CF6B3890}" type="presOf" srcId="{3809261F-7673-4BDD-8B14-B10188AF04F2}" destId="{83CFC099-7FD1-4E5D-B7A9-142252BC9EC1}" srcOrd="0" destOrd="0" presId="urn:microsoft.com/office/officeart/2005/8/layout/venn1"/>
    <dgm:cxn modelId="{75FF3A43-9394-483C-B190-29E7FAC2BACC}" type="presParOf" srcId="{83CFC099-7FD1-4E5D-B7A9-142252BC9EC1}" destId="{60D9D2A5-2433-4204-8CA9-053E74A25F14}" srcOrd="0" destOrd="0" presId="urn:microsoft.com/office/officeart/2005/8/layout/venn1"/>
    <dgm:cxn modelId="{BE9B62DB-6F14-4AFE-A113-FA3D2CADBA8C}" type="presParOf" srcId="{83CFC099-7FD1-4E5D-B7A9-142252BC9EC1}" destId="{0D11E16E-D8CB-4220-A66E-7E2BB547B057}" srcOrd="1" destOrd="0" presId="urn:microsoft.com/office/officeart/2005/8/layout/venn1"/>
    <dgm:cxn modelId="{D207C3B1-CA4D-44F1-BCFC-0F4D3641E7C2}" type="presParOf" srcId="{83CFC099-7FD1-4E5D-B7A9-142252BC9EC1}" destId="{7D3582D4-4A0A-41AA-B470-9B3788E765CF}" srcOrd="2" destOrd="0" presId="urn:microsoft.com/office/officeart/2005/8/layout/venn1"/>
    <dgm:cxn modelId="{30A18EB3-943E-4B87-997D-C3D667763A06}" type="presParOf" srcId="{83CFC099-7FD1-4E5D-B7A9-142252BC9EC1}" destId="{B2052750-08DE-4BF6-A6A0-1A620B0F328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6BA94-9013-4F5A-A6EB-2151293E07A3}">
      <dsp:nvSpPr>
        <dsp:cNvPr id="0" name=""/>
        <dsp:cNvSpPr/>
      </dsp:nvSpPr>
      <dsp:spPr>
        <a:xfrm>
          <a:off x="1494983" y="12435"/>
          <a:ext cx="4547128" cy="4547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2129942" y="548640"/>
        <a:ext cx="2621767" cy="3474720"/>
      </dsp:txXfrm>
    </dsp:sp>
    <dsp:sp modelId="{EF6D6416-A270-480D-B39E-C6AB07503CD9}">
      <dsp:nvSpPr>
        <dsp:cNvPr id="0" name=""/>
        <dsp:cNvSpPr/>
      </dsp:nvSpPr>
      <dsp:spPr>
        <a:xfrm>
          <a:off x="4772192" y="12435"/>
          <a:ext cx="4547128" cy="4547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6062593" y="548640"/>
        <a:ext cx="2621767" cy="347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9D2A5-2433-4204-8CA9-053E74A25F14}">
      <dsp:nvSpPr>
        <dsp:cNvPr id="0" name=""/>
        <dsp:cNvSpPr/>
      </dsp:nvSpPr>
      <dsp:spPr>
        <a:xfrm>
          <a:off x="766413" y="13065"/>
          <a:ext cx="4777516" cy="4777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u="sng" kern="1200" dirty="0" smtClean="0"/>
            <a:t>Dominate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Overtakes the weaker gene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Identified with a Capital Letter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1433544" y="576437"/>
        <a:ext cx="2754603" cy="3650772"/>
      </dsp:txXfrm>
    </dsp:sp>
    <dsp:sp modelId="{7D3582D4-4A0A-41AA-B470-9B3788E765CF}">
      <dsp:nvSpPr>
        <dsp:cNvPr id="0" name=""/>
        <dsp:cNvSpPr/>
      </dsp:nvSpPr>
      <dsp:spPr>
        <a:xfrm>
          <a:off x="4209668" y="13065"/>
          <a:ext cx="4777516" cy="4777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u="sng" kern="1200" dirty="0" smtClean="0"/>
            <a:t>Recessive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Covered by the stronger gene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Represented by a lowercase letter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5565450" y="576437"/>
        <a:ext cx="2754603" cy="365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6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1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0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3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92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7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1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72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42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47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67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8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0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87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41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90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59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11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3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41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61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0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18" Type="http://schemas.openxmlformats.org/officeDocument/2006/relationships/slide" Target="slide34.xml"/><Relationship Id="rId26" Type="http://schemas.openxmlformats.org/officeDocument/2006/relationships/slide" Target="slide13.xml"/><Relationship Id="rId39" Type="http://schemas.openxmlformats.org/officeDocument/2006/relationships/slide" Target="slide46.xml"/><Relationship Id="rId3" Type="http://schemas.openxmlformats.org/officeDocument/2006/relationships/slide" Target="slide40.xml"/><Relationship Id="rId21" Type="http://schemas.openxmlformats.org/officeDocument/2006/relationships/slide" Target="slide43.xml"/><Relationship Id="rId34" Type="http://schemas.openxmlformats.org/officeDocument/2006/relationships/slide" Target="slide52.xml"/><Relationship Id="rId42" Type="http://schemas.openxmlformats.org/officeDocument/2006/relationships/slide" Target="slide38.xml"/><Relationship Id="rId7" Type="http://schemas.openxmlformats.org/officeDocument/2006/relationships/slide" Target="slide3.xml"/><Relationship Id="rId12" Type="http://schemas.openxmlformats.org/officeDocument/2006/relationships/slide" Target="slide33.xml"/><Relationship Id="rId17" Type="http://schemas.openxmlformats.org/officeDocument/2006/relationships/slide" Target="slide22.xml"/><Relationship Id="rId25" Type="http://schemas.openxmlformats.org/officeDocument/2006/relationships/slide" Target="slide6.xml"/><Relationship Id="rId33" Type="http://schemas.openxmlformats.org/officeDocument/2006/relationships/slide" Target="slide45.xml"/><Relationship Id="rId38" Type="http://schemas.openxmlformats.org/officeDocument/2006/relationships/slide" Target="slide15.xml"/><Relationship Id="rId2" Type="http://schemas.openxmlformats.org/officeDocument/2006/relationships/slide" Target="slide16.xml"/><Relationship Id="rId16" Type="http://schemas.openxmlformats.org/officeDocument/2006/relationships/slide" Target="slide49.xml"/><Relationship Id="rId20" Type="http://schemas.openxmlformats.org/officeDocument/2006/relationships/slide" Target="slide12.xml"/><Relationship Id="rId29" Type="http://schemas.openxmlformats.org/officeDocument/2006/relationships/slide" Target="slide26.xml"/><Relationship Id="rId41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20.xml"/><Relationship Id="rId24" Type="http://schemas.openxmlformats.org/officeDocument/2006/relationships/slide" Target="slide35.xml"/><Relationship Id="rId32" Type="http://schemas.openxmlformats.org/officeDocument/2006/relationships/slide" Target="slide14.xml"/><Relationship Id="rId37" Type="http://schemas.openxmlformats.org/officeDocument/2006/relationships/slide" Target="slide8.xml"/><Relationship Id="rId40" Type="http://schemas.openxmlformats.org/officeDocument/2006/relationships/slide" Target="slide53.xml"/><Relationship Id="rId5" Type="http://schemas.openxmlformats.org/officeDocument/2006/relationships/slide" Target="slide18.xml"/><Relationship Id="rId15" Type="http://schemas.openxmlformats.org/officeDocument/2006/relationships/slide" Target="slide42.xml"/><Relationship Id="rId23" Type="http://schemas.openxmlformats.org/officeDocument/2006/relationships/slide" Target="slide24.xml"/><Relationship Id="rId28" Type="http://schemas.openxmlformats.org/officeDocument/2006/relationships/slide" Target="slide51.xml"/><Relationship Id="rId36" Type="http://schemas.openxmlformats.org/officeDocument/2006/relationships/slide" Target="slide37.xml"/><Relationship Id="rId10" Type="http://schemas.openxmlformats.org/officeDocument/2006/relationships/slide" Target="slide48.xml"/><Relationship Id="rId19" Type="http://schemas.openxmlformats.org/officeDocument/2006/relationships/slide" Target="slide5.xml"/><Relationship Id="rId31" Type="http://schemas.openxmlformats.org/officeDocument/2006/relationships/slide" Target="slide7.xml"/><Relationship Id="rId4" Type="http://schemas.openxmlformats.org/officeDocument/2006/relationships/slide" Target="slide47.xml"/><Relationship Id="rId9" Type="http://schemas.openxmlformats.org/officeDocument/2006/relationships/slide" Target="slide41.xml"/><Relationship Id="rId14" Type="http://schemas.openxmlformats.org/officeDocument/2006/relationships/slide" Target="slide11.xml"/><Relationship Id="rId22" Type="http://schemas.openxmlformats.org/officeDocument/2006/relationships/slide" Target="slide50.xml"/><Relationship Id="rId27" Type="http://schemas.openxmlformats.org/officeDocument/2006/relationships/slide" Target="slide44.xml"/><Relationship Id="rId30" Type="http://schemas.openxmlformats.org/officeDocument/2006/relationships/slide" Target="slide36.xml"/><Relationship Id="rId35" Type="http://schemas.openxmlformats.org/officeDocument/2006/relationships/slide" Target="slide28.xml"/><Relationship Id="rId43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 8</a:t>
            </a:r>
            <a:r>
              <a:rPr lang="en-US" baseline="30000" dirty="0" smtClean="0"/>
              <a:t>th</a:t>
            </a:r>
            <a:r>
              <a:rPr lang="en-US" dirty="0" smtClean="0"/>
              <a:t> Grade Review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what period of time did mammals appear?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17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349752"/>
          </a:xfrm>
        </p:spPr>
        <p:txBody>
          <a:bodyPr>
            <a:normAutofit/>
          </a:bodyPr>
          <a:lstStyle/>
          <a:p>
            <a:r>
              <a:rPr lang="en-US" dirty="0" smtClean="0"/>
              <a:t>List animal types as a continuum from first appearing to last appearing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436352" y="1706880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38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861816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four time periods of our Earth’s Geologic time scale in order from oldest to most recent.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9985248" y="2401824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60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ended the Paleozoic and Precambrian times?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4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reasoning for the end of the Mesozoic? Why is this reasoning widely accepted as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277856" y="685800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40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325624"/>
          </a:xfrm>
        </p:spPr>
        <p:txBody>
          <a:bodyPr>
            <a:normAutofit/>
          </a:bodyPr>
          <a:lstStyle/>
          <a:p>
            <a:r>
              <a:rPr lang="en-US" dirty="0" smtClean="0"/>
              <a:t>How can the theory of evolution be explained using the geologic time scale?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correct order from oldest to youngest of the following rock layers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900" y="2426976"/>
            <a:ext cx="6553200" cy="40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1" y="624110"/>
            <a:ext cx="9431972" cy="2570194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term used to describe the study of how offspring inherit their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28" y="2692400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A. Genetics</a:t>
            </a:r>
          </a:p>
          <a:p>
            <a:pPr marL="0" indent="0">
              <a:buNone/>
            </a:pPr>
            <a:r>
              <a:rPr lang="en-US" sz="3200" dirty="0" smtClean="0"/>
              <a:t>B. Heredity</a:t>
            </a:r>
          </a:p>
          <a:p>
            <a:pPr marL="0" indent="0">
              <a:buNone/>
            </a:pPr>
            <a:r>
              <a:rPr lang="en-US" sz="3200" dirty="0" smtClean="0"/>
              <a:t>C. Allele</a:t>
            </a:r>
          </a:p>
          <a:p>
            <a:pPr marL="0" indent="0">
              <a:buNone/>
            </a:pPr>
            <a:r>
              <a:rPr lang="en-US" sz="3200" dirty="0" smtClean="0"/>
              <a:t>D. Genotype </a:t>
            </a:r>
            <a:endParaRPr lang="en-US" sz="3200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9582"/>
            <a:ext cx="9431972" cy="2570194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term used to describe the study of how offspring inherit their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Genetics</a:t>
            </a:r>
          </a:p>
          <a:p>
            <a:pPr marL="0" indent="0">
              <a:buNone/>
            </a:pPr>
            <a:r>
              <a:rPr lang="en-US" sz="3600" dirty="0" smtClean="0"/>
              <a:t>B. Heredity</a:t>
            </a:r>
          </a:p>
          <a:p>
            <a:pPr marL="0" indent="0">
              <a:buNone/>
            </a:pPr>
            <a:r>
              <a:rPr lang="en-US" sz="3200" dirty="0" smtClean="0"/>
              <a:t>C. Allele</a:t>
            </a:r>
          </a:p>
          <a:p>
            <a:pPr marL="0" indent="0">
              <a:buNone/>
            </a:pPr>
            <a:r>
              <a:rPr lang="en-US" sz="3200" dirty="0" smtClean="0"/>
              <a:t>D. Genotype </a:t>
            </a:r>
            <a:endParaRPr lang="en-US" sz="3200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51104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2711" y="191302"/>
            <a:ext cx="4997736" cy="1003514"/>
          </a:xfrm>
        </p:spPr>
        <p:txBody>
          <a:bodyPr/>
          <a:lstStyle/>
          <a:p>
            <a:r>
              <a:rPr lang="en-US" dirty="0" smtClean="0"/>
              <a:t>Jeopardy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ightning Bolt 4">
            <a:hlinkClick r:id="rId2" action="ppaction://hlinksldjump"/>
          </p:cNvPr>
          <p:cNvSpPr/>
          <p:nvPr/>
        </p:nvSpPr>
        <p:spPr>
          <a:xfrm>
            <a:off x="9893808" y="5727754"/>
            <a:ext cx="2182368" cy="1130246"/>
          </a:xfrm>
          <a:prstGeom prst="lightningBol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1000</a:t>
            </a:r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12816"/>
              </p:ext>
            </p:extLst>
          </p:nvPr>
        </p:nvGraphicFramePr>
        <p:xfrm>
          <a:off x="1193800" y="1194816"/>
          <a:ext cx="9855204" cy="453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534"/>
                <a:gridCol w="1642534"/>
                <a:gridCol w="1642534"/>
                <a:gridCol w="1642534"/>
                <a:gridCol w="1642534"/>
                <a:gridCol w="1642534"/>
              </a:tblGrid>
              <a:tr h="5666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Physical</a:t>
                      </a:r>
                      <a:r>
                        <a:rPr lang="en-US" sz="2400" baseline="0" dirty="0" smtClean="0"/>
                        <a:t> Science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Life Science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 Space Science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" action="ppaction://hlinksldjump"/>
                        </a:rPr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4" action="ppaction://hlinksldjump"/>
                        </a:rPr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5" action="ppaction://hlinksldjump"/>
                        </a:rPr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6" action="ppaction://hlinksldjump"/>
                        </a:rPr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7" action="ppaction://hlinksldjump"/>
                        </a:rPr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8" action="ppaction://hlinksldjump"/>
                        </a:rPr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9" action="ppaction://hlinksldjump"/>
                        </a:rPr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0" action="ppaction://hlinksldjump"/>
                        </a:rPr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1" action="ppaction://hlinksldjump"/>
                        </a:rPr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2" action="ppaction://hlinksldjump"/>
                        </a:rPr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3" action="ppaction://hlinksldjump"/>
                        </a:rPr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4" action="ppaction://hlinksldjump"/>
                        </a:rPr>
                        <a:t>200</a:t>
                      </a:r>
                      <a:endParaRPr lang="en-US" sz="2400" dirty="0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5" action="ppaction://hlinksldjump"/>
                        </a:rPr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6" action="ppaction://hlinksldjump"/>
                        </a:rPr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17" action="ppaction://hlinksldjump"/>
                        </a:rPr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hlinkClick r:id="rId18" action="ppaction://hlinksldjump"/>
                        </a:rPr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19" action="ppaction://hlinksldjump"/>
                        </a:rPr>
                        <a:t>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0" action="ppaction://hlinksldjump"/>
                        </a:rPr>
                        <a:t>300</a:t>
                      </a:r>
                      <a:endParaRPr lang="en-US" sz="2400" dirty="0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1" action="ppaction://hlinksldjump"/>
                        </a:rPr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2" action="ppaction://hlinksldjump"/>
                        </a:rPr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3" action="ppaction://hlinksldjump"/>
                        </a:rPr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4" action="ppaction://hlinksldjump"/>
                        </a:rPr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5" action="ppaction://hlinksldjump"/>
                        </a:rPr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6" action="ppaction://hlinksldjump"/>
                        </a:rPr>
                        <a:t>400</a:t>
                      </a:r>
                      <a:endParaRPr lang="en-US" sz="2400" dirty="0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7" action="ppaction://hlinksldjump"/>
                        </a:rPr>
                        <a:t>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8" action="ppaction://hlinksldjump"/>
                        </a:rPr>
                        <a:t>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9" action="ppaction://hlinksldjump"/>
                        </a:rPr>
                        <a:t>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0" action="ppaction://hlinksldjump"/>
                        </a:rPr>
                        <a:t>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1" action="ppaction://hlinksldjump"/>
                        </a:rPr>
                        <a:t>500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2" action="ppaction://hlinksldjump"/>
                        </a:rPr>
                        <a:t>500</a:t>
                      </a:r>
                      <a:endParaRPr lang="en-US" sz="2400" dirty="0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3" action="ppaction://hlinksldjump"/>
                        </a:rPr>
                        <a:t>600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4" action="ppaction://hlinksldjump"/>
                        </a:rPr>
                        <a:t>600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5" action="ppaction://hlinksldjump"/>
                        </a:rPr>
                        <a:t>600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6" action="ppaction://hlinksldjump"/>
                        </a:rPr>
                        <a:t>600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7" action="ppaction://hlinksldjump"/>
                        </a:rPr>
                        <a:t>600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8" action="ppaction://hlinksldjump"/>
                        </a:rPr>
                        <a:t>600</a:t>
                      </a:r>
                      <a:endParaRPr lang="en-US" sz="2400" dirty="0"/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39" action="ppaction://hlinksldjump"/>
                        </a:rPr>
                        <a:t>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40" action="ppaction://hlinksldjump"/>
                        </a:rPr>
                        <a:t>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41" action="ppaction://hlinksldjump"/>
                        </a:rPr>
                        <a:t>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42" action="ppaction://hlinksldjump"/>
                        </a:rPr>
                        <a:t>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43" action="ppaction://hlinksldjump"/>
                        </a:rPr>
                        <a:t>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hlinkClick r:id="rId2" action="ppaction://hlinksldjump"/>
                        </a:rPr>
                        <a:t>700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8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term used for each letter in a gene pair?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411968" y="1428750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term used for each letter in a gene pair?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Alleles</a:t>
            </a:r>
            <a:endParaRPr lang="en-US" sz="4000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162032" y="1127760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3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Complete the Punnett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813" y="1731264"/>
            <a:ext cx="4053031" cy="3778250"/>
          </a:xfrm>
          <a:prstGeom prst="rect">
            <a:avLst/>
          </a:prstGeom>
        </p:spPr>
      </p:pic>
      <p:sp>
        <p:nvSpPr>
          <p:cNvPr id="5" name="Up Arrow 4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2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Complete the Punnett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813" y="1731264"/>
            <a:ext cx="4053031" cy="3778250"/>
          </a:xfrm>
          <a:prstGeom prst="rect">
            <a:avLst/>
          </a:prstGeom>
        </p:spPr>
      </p:pic>
      <p:sp>
        <p:nvSpPr>
          <p:cNvPr id="5" name="Up Arrow 4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2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Complete the Punnett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57" y="2109216"/>
            <a:ext cx="4053031" cy="377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7568" y="2389632"/>
            <a:ext cx="225552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   B                      </a:t>
            </a:r>
            <a:r>
              <a:rPr lang="en-US" dirty="0" err="1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349490" y="4003179"/>
            <a:ext cx="225573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   B                      </a:t>
            </a:r>
            <a:r>
              <a:rPr lang="en-US" dirty="0" err="1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304" y="2574298"/>
            <a:ext cx="55883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What is the probability of having</a:t>
            </a: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An offspring with…</a:t>
            </a:r>
          </a:p>
          <a:p>
            <a:pPr defTabSz="457200"/>
            <a:endParaRPr lang="en-US" sz="2400" dirty="0">
              <a:solidFill>
                <a:srgbClr val="F268C2">
                  <a:lumMod val="75000"/>
                </a:srgbClr>
              </a:solidFill>
            </a:endParaRP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Homozygous dominance?</a:t>
            </a:r>
          </a:p>
          <a:p>
            <a:pPr defTabSz="457200"/>
            <a:endParaRPr lang="en-US" sz="2400" dirty="0">
              <a:solidFill>
                <a:srgbClr val="F268C2">
                  <a:lumMod val="75000"/>
                </a:srgbClr>
              </a:solidFill>
            </a:endParaRP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What about heterozygous?</a:t>
            </a:r>
          </a:p>
          <a:p>
            <a:pPr defTabSz="457200"/>
            <a:endParaRPr lang="en-US" sz="2400" dirty="0">
              <a:solidFill>
                <a:srgbClr val="F268C2">
                  <a:lumMod val="75000"/>
                </a:srgbClr>
              </a:solidFill>
            </a:endParaRP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What about homozygous recessive?</a:t>
            </a:r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Complete the Punnett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57" y="2109216"/>
            <a:ext cx="4053031" cy="377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7568" y="2389632"/>
            <a:ext cx="225552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   B                      </a:t>
            </a:r>
            <a:r>
              <a:rPr lang="en-US" dirty="0" err="1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349490" y="4003179"/>
            <a:ext cx="225573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   B                      </a:t>
            </a:r>
            <a:r>
              <a:rPr lang="en-US" dirty="0" err="1">
                <a:solidFill>
                  <a:prstClr val="white"/>
                </a:solidFill>
              </a:rPr>
              <a:t>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304" y="2574298"/>
            <a:ext cx="55883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What is the probability of having</a:t>
            </a: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An offspring with…</a:t>
            </a:r>
          </a:p>
          <a:p>
            <a:pPr defTabSz="457200"/>
            <a:endParaRPr lang="en-US" sz="2400" dirty="0">
              <a:solidFill>
                <a:srgbClr val="F268C2">
                  <a:lumMod val="75000"/>
                </a:srgbClr>
              </a:solidFill>
            </a:endParaRP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Homozygous dominance?</a:t>
            </a:r>
          </a:p>
          <a:p>
            <a:pPr defTabSz="457200"/>
            <a:r>
              <a:rPr lang="en-US" sz="2400" dirty="0">
                <a:solidFill>
                  <a:prstClr val="white"/>
                </a:solidFill>
              </a:rPr>
              <a:t>25%</a:t>
            </a: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What about heterozygous?</a:t>
            </a:r>
          </a:p>
          <a:p>
            <a:pPr defTabSz="457200"/>
            <a:r>
              <a:rPr lang="en-US" sz="2400" dirty="0">
                <a:solidFill>
                  <a:prstClr val="white"/>
                </a:solidFill>
              </a:rPr>
              <a:t>50%</a:t>
            </a:r>
          </a:p>
          <a:p>
            <a:pPr defTabSz="457200"/>
            <a:r>
              <a:rPr lang="en-US" sz="2400" dirty="0">
                <a:solidFill>
                  <a:srgbClr val="F268C2">
                    <a:lumMod val="75000"/>
                  </a:srgbClr>
                </a:solidFill>
              </a:rPr>
              <a:t>What about homozygous recessive?</a:t>
            </a:r>
          </a:p>
          <a:p>
            <a:pPr defTabSz="457200"/>
            <a:r>
              <a:rPr lang="en-US" sz="2400" dirty="0">
                <a:solidFill>
                  <a:prstClr val="white"/>
                </a:solidFill>
              </a:rPr>
              <a:t>25%</a:t>
            </a:r>
          </a:p>
        </p:txBody>
      </p:sp>
      <p:sp>
        <p:nvSpPr>
          <p:cNvPr id="7" name="Up Arrow 6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1" y="624110"/>
            <a:ext cx="9492932" cy="233854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name of the man whom first studies genetics and what organism did he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076" y="2596896"/>
            <a:ext cx="8915400" cy="37776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6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1" y="624110"/>
            <a:ext cx="9492932" cy="233854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name of the man whom first studies genetics and what organism did he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856" y="2596896"/>
            <a:ext cx="8139620" cy="3291840"/>
          </a:xfrm>
        </p:spPr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r>
              <a:rPr lang="en-US" dirty="0" smtClean="0"/>
              <a:t>Pea Plants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Dominate and Recessive alleles.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8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Dominate and Recessive alleles.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60448" y="1597152"/>
          <a:ext cx="9753599" cy="48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2176" y="2830004"/>
            <a:ext cx="29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Both alleles</a:t>
            </a:r>
          </a:p>
        </p:txBody>
      </p:sp>
      <p:sp>
        <p:nvSpPr>
          <p:cNvPr id="6" name="Up Arrow 5">
            <a:hlinkClick r:id="rId7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magnetic reversal?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7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the sex and phenotype of the following pedigree offspring row II 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625" y="2218944"/>
            <a:ext cx="5667375" cy="377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3093438"/>
            <a:ext cx="379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Gene, if carried,  would be right handed 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If not carried, you would be left handed</a:t>
            </a:r>
          </a:p>
        </p:txBody>
      </p:sp>
      <p:sp>
        <p:nvSpPr>
          <p:cNvPr id="6" name="Up Arrow 5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5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the sex and phenotype of the following pedigree offspring Number 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625" y="2218944"/>
            <a:ext cx="5667375" cy="377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3093438"/>
            <a:ext cx="379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Gene, if carried,  would be right handed 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  <a:p>
            <a:pPr defTabSz="457200"/>
            <a:r>
              <a:rPr lang="en-US" dirty="0">
                <a:solidFill>
                  <a:prstClr val="white"/>
                </a:solidFill>
              </a:rPr>
              <a:t>If not carried, you would be left handed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9300" y="4978400"/>
            <a:ext cx="622300" cy="6731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248400" y="5245100"/>
            <a:ext cx="2336800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12200" y="5080000"/>
            <a:ext cx="265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ln w="0"/>
                <a:solidFill>
                  <a:srgbClr val="DE32D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offspring would be a male</a:t>
            </a:r>
          </a:p>
          <a:p>
            <a:pPr defTabSz="457200"/>
            <a:r>
              <a:rPr lang="en-US" dirty="0">
                <a:ln w="0"/>
                <a:solidFill>
                  <a:srgbClr val="DE32D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male would be right handed</a:t>
            </a:r>
          </a:p>
        </p:txBody>
      </p:sp>
      <p:sp>
        <p:nvSpPr>
          <p:cNvPr id="8" name="Up Arrow 7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0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heredity and evolution related??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6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natural and artificial selection.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an example of each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3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variation vs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an example of each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2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5 pieces of evidence to support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4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two types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describe each </a:t>
            </a:r>
          </a:p>
          <a:p>
            <a:r>
              <a:rPr lang="en-US" dirty="0" smtClean="0"/>
              <a:t>Also give an example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8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71" t="16612" r="32175" b="8927"/>
          <a:stretch/>
        </p:blipFill>
        <p:spPr>
          <a:xfrm>
            <a:off x="2741612" y="0"/>
            <a:ext cx="5792788" cy="6938214"/>
          </a:xfrm>
          <a:prstGeom prst="rect">
            <a:avLst/>
          </a:prstGeom>
        </p:spPr>
      </p:pic>
      <p:sp>
        <p:nvSpPr>
          <p:cNvPr id="5" name="Up Arrow 4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2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60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300984"/>
          </a:xfrm>
        </p:spPr>
        <p:txBody>
          <a:bodyPr>
            <a:normAutofit/>
          </a:bodyPr>
          <a:lstStyle/>
          <a:p>
            <a:r>
              <a:rPr lang="en-US" dirty="0" smtClean="0"/>
              <a:t>1. What was the name of the person whom hypothesized seafloor spreading?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What about continental drift?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5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6937" y="3114675"/>
            <a:ext cx="2857500" cy="1924050"/>
          </a:xfrm>
          <a:prstGeom prst="rect">
            <a:avLst/>
          </a:prstGeom>
        </p:spPr>
      </p:pic>
      <p:sp>
        <p:nvSpPr>
          <p:cNvPr id="4" name="Up Arrow 3">
            <a:hlinkClick r:id="rId3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Which of the potential energy types does not belong…(remember there are five types total)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05201"/>
            <a:ext cx="8229600" cy="2620963"/>
          </a:xfrm>
        </p:spPr>
        <p:txBody>
          <a:bodyPr numCol="2"/>
          <a:lstStyle/>
          <a:p>
            <a:r>
              <a:rPr lang="en-US" dirty="0" smtClean="0"/>
              <a:t>Elastic</a:t>
            </a:r>
          </a:p>
          <a:p>
            <a:r>
              <a:rPr lang="en-US" dirty="0" smtClean="0"/>
              <a:t>Gravitational</a:t>
            </a:r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8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the following roller coaster to label the highest kinetic and potential point and the lowest kinetic and potential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1987640" y="2966171"/>
            <a:ext cx="8316663" cy="1947630"/>
          </a:xfrm>
          <a:custGeom>
            <a:avLst/>
            <a:gdLst>
              <a:gd name="connsiteX0" fmla="*/ 0 w 8316663"/>
              <a:gd name="connsiteY0" fmla="*/ 1786133 h 1947630"/>
              <a:gd name="connsiteX1" fmla="*/ 2730322 w 8316663"/>
              <a:gd name="connsiteY1" fmla="*/ 1206584 h 1947630"/>
              <a:gd name="connsiteX2" fmla="*/ 3361386 w 8316663"/>
              <a:gd name="connsiteY2" fmla="*/ 8849 h 1947630"/>
              <a:gd name="connsiteX3" fmla="*/ 5125792 w 8316663"/>
              <a:gd name="connsiteY3" fmla="*/ 1889164 h 1947630"/>
              <a:gd name="connsiteX4" fmla="*/ 6297769 w 8316663"/>
              <a:gd name="connsiteY4" fmla="*/ 1477040 h 1947630"/>
              <a:gd name="connsiteX5" fmla="*/ 8139448 w 8316663"/>
              <a:gd name="connsiteY5" fmla="*/ 1541435 h 1947630"/>
              <a:gd name="connsiteX6" fmla="*/ 8139448 w 8316663"/>
              <a:gd name="connsiteY6" fmla="*/ 1528556 h 19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663" h="1947630">
                <a:moveTo>
                  <a:pt x="0" y="1786133"/>
                </a:moveTo>
                <a:cubicBezTo>
                  <a:pt x="1085045" y="1644465"/>
                  <a:pt x="2170091" y="1502798"/>
                  <a:pt x="2730322" y="1206584"/>
                </a:cubicBezTo>
                <a:cubicBezTo>
                  <a:pt x="3290553" y="910370"/>
                  <a:pt x="2962141" y="-104914"/>
                  <a:pt x="3361386" y="8849"/>
                </a:cubicBezTo>
                <a:cubicBezTo>
                  <a:pt x="3760631" y="122612"/>
                  <a:pt x="4636395" y="1644466"/>
                  <a:pt x="5125792" y="1889164"/>
                </a:cubicBezTo>
                <a:cubicBezTo>
                  <a:pt x="5615189" y="2133862"/>
                  <a:pt x="5795493" y="1534995"/>
                  <a:pt x="6297769" y="1477040"/>
                </a:cubicBezTo>
                <a:cubicBezTo>
                  <a:pt x="6800045" y="1419085"/>
                  <a:pt x="7832502" y="1532849"/>
                  <a:pt x="8139448" y="1541435"/>
                </a:cubicBezTo>
                <a:cubicBezTo>
                  <a:pt x="8446394" y="1550021"/>
                  <a:pt x="8292921" y="1539288"/>
                  <a:pt x="8139448" y="152855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8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two things can make kinetic energy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What two things can make Potential energy increase</a:t>
            </a:r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Toasting bread what are four types of energy that are transformed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4133" y="2667001"/>
            <a:ext cx="61722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How does this prove the law of conservation </a:t>
            </a:r>
            <a:endParaRPr lang="en-US" sz="3600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6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and describe the three types of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9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three types of heat transfer give examples of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Up Arrow 4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Use the following roller coaster to complete the two P.E./K.E. pie charts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458200" y="5257800"/>
            <a:ext cx="838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74762" y="3102837"/>
            <a:ext cx="8624547" cy="3374633"/>
          </a:xfrm>
          <a:custGeom>
            <a:avLst/>
            <a:gdLst>
              <a:gd name="connsiteX0" fmla="*/ 0 w 8624547"/>
              <a:gd name="connsiteY0" fmla="*/ 3014629 h 3374633"/>
              <a:gd name="connsiteX1" fmla="*/ 4018208 w 8624547"/>
              <a:gd name="connsiteY1" fmla="*/ 972 h 3374633"/>
              <a:gd name="connsiteX2" fmla="*/ 7250805 w 8624547"/>
              <a:gd name="connsiteY2" fmla="*/ 3285085 h 3374633"/>
              <a:gd name="connsiteX3" fmla="*/ 8500056 w 8624547"/>
              <a:gd name="connsiteY3" fmla="*/ 2447958 h 3374633"/>
              <a:gd name="connsiteX4" fmla="*/ 8512935 w 8624547"/>
              <a:gd name="connsiteY4" fmla="*/ 2473716 h 33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547" h="3374633">
                <a:moveTo>
                  <a:pt x="0" y="3014629"/>
                </a:moveTo>
                <a:cubicBezTo>
                  <a:pt x="1404870" y="1485262"/>
                  <a:pt x="2809741" y="-44104"/>
                  <a:pt x="4018208" y="972"/>
                </a:cubicBezTo>
                <a:cubicBezTo>
                  <a:pt x="5226676" y="46048"/>
                  <a:pt x="6503830" y="2877254"/>
                  <a:pt x="7250805" y="3285085"/>
                </a:cubicBezTo>
                <a:cubicBezTo>
                  <a:pt x="7997780" y="3692916"/>
                  <a:pt x="8289701" y="2583186"/>
                  <a:pt x="8500056" y="2447958"/>
                </a:cubicBezTo>
                <a:cubicBezTo>
                  <a:pt x="8710411" y="2312730"/>
                  <a:pt x="8611673" y="2393223"/>
                  <a:pt x="8512935" y="247371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733800" y="4114800"/>
            <a:ext cx="838200" cy="924848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mbria"/>
              <a:buChar char="+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Ï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/>
              <a:buChar char="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Cambria"/>
              <a:buChar char="=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1</a:t>
            </a:r>
            <a:endParaRPr lang="en-US" dirty="0"/>
          </a:p>
        </p:txBody>
      </p:sp>
      <p:sp>
        <p:nvSpPr>
          <p:cNvPr id="6" name="Up Arrow 5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5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4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force diagram for the following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bowling ball rolling across the lane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0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process of convection currents and why they occur?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7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Newton’s 3 Laws and label each correctly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3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magnet pulls (comes together)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potential energy increase or decrease? Why?</a:t>
            </a:r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7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following force diagram to describe a scenario.. Be specific!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34290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791201" y="4572000"/>
            <a:ext cx="309033" cy="1363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819900" y="3583983"/>
            <a:ext cx="361950" cy="89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5789084" y="2962396"/>
            <a:ext cx="309033" cy="466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5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and describe the three ways waves can change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034016" y="43891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3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causes our continents to move? Be specific and describe all parts of cause and effect.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424160" y="3096768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9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each plate boundary type. Describe their motions and what they may cause.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10290048" y="2633472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23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and contrast continental to continental boundaries and continental to oceanic boundaries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70284"/>
              </p:ext>
            </p:extLst>
          </p:nvPr>
        </p:nvGraphicFramePr>
        <p:xfrm>
          <a:off x="792480" y="2286000"/>
          <a:ext cx="1081430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>
            <a:hlinkClick r:id="rId7" action="ppaction://hlinksldjump"/>
          </p:cNvPr>
          <p:cNvSpPr/>
          <p:nvPr/>
        </p:nvSpPr>
        <p:spPr>
          <a:xfrm>
            <a:off x="10162032" y="2011680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27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471928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three pieces of evidence to support continental drift? Briefly explain each.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9960864" y="2109216"/>
            <a:ext cx="1621536" cy="115824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Slide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5820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913</Words>
  <Application>Microsoft Office PowerPoint</Application>
  <PresentationFormat>Widescreen</PresentationFormat>
  <Paragraphs>212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Cambria</vt:lpstr>
      <vt:lpstr>Century Gothic</vt:lpstr>
      <vt:lpstr>Franklin Gothic Book</vt:lpstr>
      <vt:lpstr>Tw Cen MT</vt:lpstr>
      <vt:lpstr>Tw Cen MT Condensed</vt:lpstr>
      <vt:lpstr>Wingdings 3</vt:lpstr>
      <vt:lpstr>Crop</vt:lpstr>
      <vt:lpstr>Ion Boardroom</vt:lpstr>
      <vt:lpstr>Integral</vt:lpstr>
      <vt:lpstr>ESS 8th Grade Review </vt:lpstr>
      <vt:lpstr>Jeopardy </vt:lpstr>
      <vt:lpstr>What is magnetic reversal? </vt:lpstr>
      <vt:lpstr>1. What was the name of the person whom hypothesized seafloor spreading?  2. What about continental drift?</vt:lpstr>
      <vt:lpstr>Describe the process of convection currents and why they occur? </vt:lpstr>
      <vt:lpstr>What causes our continents to move? Be specific and describe all parts of cause and effect.</vt:lpstr>
      <vt:lpstr>Name each plate boundary type. Describe their motions and what they may cause. </vt:lpstr>
      <vt:lpstr>Compare and contrast continental to continental boundaries and continental to oceanic boundaries </vt:lpstr>
      <vt:lpstr>What are the three pieces of evidence to support continental drift? Briefly explain each. </vt:lpstr>
      <vt:lpstr>During what period of time did mammals appear? </vt:lpstr>
      <vt:lpstr>List animal types as a continuum from first appearing to last appearing </vt:lpstr>
      <vt:lpstr>Identify the four time periods of our Earth’s Geologic time scale in order from oldest to most recent. </vt:lpstr>
      <vt:lpstr>What ended the Paleozoic and Precambrian times? </vt:lpstr>
      <vt:lpstr>What is the reasoning for the end of the Mesozoic? Why is this reasoning widely accepted as true?</vt:lpstr>
      <vt:lpstr>How can the theory of evolution be explained using the geologic time scale?</vt:lpstr>
      <vt:lpstr>Identify the correct order from oldest to youngest of the following rock layers </vt:lpstr>
      <vt:lpstr>PowerPoint Presentation</vt:lpstr>
      <vt:lpstr>What is the term used to describe the study of how offspring inherit their traits?</vt:lpstr>
      <vt:lpstr>What is the term used to describe the study of how offspring inherit their traits?</vt:lpstr>
      <vt:lpstr>What is the term used for each letter in a gene pair?</vt:lpstr>
      <vt:lpstr>What is the term used for each letter in a gene pair?</vt:lpstr>
      <vt:lpstr> Complete the Punnett Square</vt:lpstr>
      <vt:lpstr> Complete the Punnett Square</vt:lpstr>
      <vt:lpstr> Complete the Punnett Square</vt:lpstr>
      <vt:lpstr> Complete the Punnett Square</vt:lpstr>
      <vt:lpstr>What is the name of the man whom first studies genetics and what organism did he study?</vt:lpstr>
      <vt:lpstr>What is the name of the man whom first studies genetics and what organism did he study?</vt:lpstr>
      <vt:lpstr>Compare and Contrast Dominate and Recessive alleles.</vt:lpstr>
      <vt:lpstr>Compare and Contrast Dominate and Recessive alleles.</vt:lpstr>
      <vt:lpstr>Interpret the sex and phenotype of the following pedigree offspring row II #2</vt:lpstr>
      <vt:lpstr>Interpret the sex and phenotype of the following pedigree offspring Number  5</vt:lpstr>
      <vt:lpstr>Define evolution</vt:lpstr>
      <vt:lpstr>How is heredity and evolution related?? </vt:lpstr>
      <vt:lpstr>Compare and contrast natural and artificial selection.</vt:lpstr>
      <vt:lpstr>Compare and contrast variation vs adaptation</vt:lpstr>
      <vt:lpstr>Identify 5 pieces of evidence to support evolution</vt:lpstr>
      <vt:lpstr>Identify the two types of evolution</vt:lpstr>
      <vt:lpstr>PowerPoint Presentation</vt:lpstr>
      <vt:lpstr>PowerPoint Presentation</vt:lpstr>
      <vt:lpstr>Identify the following picture as one of the 5 potential energy types. </vt:lpstr>
      <vt:lpstr>Which of the potential energy types does not belong…(remember there are five types total)</vt:lpstr>
      <vt:lpstr>Use the following roller coaster to label the highest kinetic and potential point and the lowest kinetic and potential point</vt:lpstr>
      <vt:lpstr>What two things can make kinetic energy increase</vt:lpstr>
      <vt:lpstr>When Toasting bread what are four types of energy that are transformed </vt:lpstr>
      <vt:lpstr>Name and describe the three types of kinetic energy</vt:lpstr>
      <vt:lpstr>What are the three types of heat transfer give examples of each</vt:lpstr>
      <vt:lpstr>Use the following roller coaster to complete the two P.E./K.E. pie charts</vt:lpstr>
      <vt:lpstr>Define Force</vt:lpstr>
      <vt:lpstr>Make a force diagram for the following example</vt:lpstr>
      <vt:lpstr>Describe Newton’s 3 Laws and label each correctly</vt:lpstr>
      <vt:lpstr>As a magnet pulls (comes together) </vt:lpstr>
      <vt:lpstr>Use the following force diagram to describe a scenario.. Be specific!</vt:lpstr>
      <vt:lpstr>Identify and describe the three ways waves can change direction</vt:lpstr>
    </vt:vector>
  </TitlesOfParts>
  <Company>LHSD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8th Grade Review</dc:title>
  <dc:creator>RhoaCi</dc:creator>
  <cp:lastModifiedBy>RhoaCi</cp:lastModifiedBy>
  <cp:revision>5</cp:revision>
  <dcterms:created xsi:type="dcterms:W3CDTF">2016-04-19T18:46:01Z</dcterms:created>
  <dcterms:modified xsi:type="dcterms:W3CDTF">2016-04-26T15:33:10Z</dcterms:modified>
</cp:coreProperties>
</file>